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Merriweather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0D1B208-C915-42DD-81D1-359B4FC50120}">
  <a:tblStyle styleId="{20D1B208-C915-42DD-81D1-359B4FC501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Merriweather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Merriweather-italic.fntdata"/><Relationship Id="rId23" Type="http://schemas.openxmlformats.org/officeDocument/2006/relationships/font" Target="fonts/Merriweather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schemas.openxmlformats.org/officeDocument/2006/relationships/font" Target="fonts/Merriweather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9d5f1801b9_1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9d5f1801b9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a45550e404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a45550e404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9d5f1801b9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9d5f1801b9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a45550e4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a45550e4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45550e40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45550e40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d5f1801b9_1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d5f1801b9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a45550e404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a45550e404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45550e404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45550e40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45550e404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45550e404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a45550e404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a45550e404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522200" y="2571750"/>
            <a:ext cx="6099600" cy="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000000"/>
                </a:solidFill>
              </a:rPr>
              <a:t>HANDOVER PACKAGE PRESENTATION</a:t>
            </a:r>
            <a:endParaRPr sz="2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65" name="Google Shape;65;p13"/>
          <p:cNvSpPr txBox="1"/>
          <p:nvPr/>
        </p:nvSpPr>
        <p:spPr>
          <a:xfrm>
            <a:off x="6152050" y="3552800"/>
            <a:ext cx="2429700" cy="13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Santosh Reddy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Abhinav Kapoor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Zhenyu Liu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Haoqi Xu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6175" y="135100"/>
            <a:ext cx="1411650" cy="143278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/>
        </p:nvSpPr>
        <p:spPr>
          <a:xfrm>
            <a:off x="3132750" y="1737150"/>
            <a:ext cx="28785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Careforyou</a:t>
            </a:r>
            <a:endParaRPr b="1" sz="30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025" y="51875"/>
            <a:ext cx="1192949" cy="38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Deliverables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Char char="➢"/>
            </a:pPr>
            <a:r>
              <a:rPr lang="en-GB">
                <a:solidFill>
                  <a:schemeClr val="dk1"/>
                </a:solidFill>
              </a:rPr>
              <a:t>Final build of system package.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➢"/>
            </a:pPr>
            <a:r>
              <a:rPr lang="en-GB">
                <a:solidFill>
                  <a:schemeClr val="dk1"/>
                </a:solidFill>
              </a:rPr>
              <a:t>Submit all three document - Support, Product &amp; Maintenance.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➢"/>
            </a:pPr>
            <a:r>
              <a:rPr lang="en-GB">
                <a:solidFill>
                  <a:schemeClr val="dk1"/>
                </a:solidFill>
              </a:rPr>
              <a:t>Preparing for the final hurdle - EXPO.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Thank You!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500"/>
              <a:t>Any questions or Feedbacks?</a:t>
            </a:r>
            <a:endParaRPr sz="2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37150" y="475000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Contents</a:t>
            </a:r>
            <a:endParaRPr/>
          </a:p>
        </p:txBody>
      </p:sp>
      <p:sp>
        <p:nvSpPr>
          <p:cNvPr id="74" name="Google Shape;74;p14"/>
          <p:cNvSpPr txBox="1"/>
          <p:nvPr/>
        </p:nvSpPr>
        <p:spPr>
          <a:xfrm>
            <a:off x="4944675" y="829875"/>
            <a:ext cx="4979400" cy="30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Project Overview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Handover Package Timeline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Creation of Support Document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Support Document Timeline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Creation of Maintenance Document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Maintenance Document Timeline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Creation of Product Document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Product Document Timeline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0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Overview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4644675" y="500925"/>
            <a:ext cx="4166400" cy="44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According to the Australian Bureau of Statistics, during the 2011 census it was reported that almost 67% of the recent arrivals to Australia spoke a language other than English at home.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This is a problem faced by many recent immigrant parents, who are working full time and cannot devote enough time to help their kids learn English.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dk1"/>
                </a:solidFill>
              </a:rPr>
              <a:t>Solution: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Careforyou is a web application focused on helping the non-English speaking, working immigrant parents find bilingual childcare so that they can take good care of their First Generation Australian children and also help them learn English.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213" y="1502500"/>
            <a:ext cx="2523969" cy="182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800" y="2571750"/>
            <a:ext cx="2523950" cy="182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9824" y="1973200"/>
            <a:ext cx="2523950" cy="1828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3626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Creation of Support Document</a:t>
            </a:r>
            <a:endParaRPr sz="2600"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➢"/>
            </a:pPr>
            <a:r>
              <a:rPr lang="en-GB" sz="1600">
                <a:solidFill>
                  <a:schemeClr val="dk1"/>
                </a:solidFill>
              </a:rPr>
              <a:t>Aim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A Guide to day to day operation of the system developed.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90" name="Google Shape;90;p16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➢"/>
            </a:pPr>
            <a:r>
              <a:rPr lang="en-GB" sz="1600">
                <a:solidFill>
                  <a:schemeClr val="dk1"/>
                </a:solidFill>
              </a:rPr>
              <a:t>Target Audience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Target audience could be system architects, front-end and back-end developers, technical department who wish to operate the system.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3280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600">
                <a:solidFill>
                  <a:srgbClr val="FFFFFF"/>
                </a:solidFill>
              </a:rPr>
              <a:t>Support Document Timeline</a:t>
            </a:r>
            <a:endParaRPr sz="2600">
              <a:solidFill>
                <a:srgbClr val="FFFFFF"/>
              </a:solidFill>
            </a:endParaRPr>
          </a:p>
        </p:txBody>
      </p:sp>
      <p:graphicFrame>
        <p:nvGraphicFramePr>
          <p:cNvPr id="96" name="Google Shape;96;p17"/>
          <p:cNvGraphicFramePr/>
          <p:nvPr/>
        </p:nvGraphicFramePr>
        <p:xfrm>
          <a:off x="403225" y="15599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{20D1B208-C915-42DD-81D1-359B4FC50120}</a:tableStyleId>
              </a:tblPr>
              <a:tblGrid>
                <a:gridCol w="2228150"/>
                <a:gridCol w="1180050"/>
                <a:gridCol w="1525075"/>
                <a:gridCol w="1402600"/>
                <a:gridCol w="2001675"/>
              </a:tblGrid>
              <a:tr h="386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Task Name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Start Date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Duration(Hours)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Assigned to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Dependencies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6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Introduction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23/10/2020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Santosh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Product doc. Task 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6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System Structure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22/10/2020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Zhenyu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N/A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Package</a:t>
                      </a:r>
                      <a:r>
                        <a:rPr lang="en-GB">
                          <a:solidFill>
                            <a:schemeClr val="dk1"/>
                          </a:solidFill>
                        </a:rPr>
                        <a:t> Structure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22/10/2020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Zhenyu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N/A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Data Details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23/10/2020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Santosh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Product doc. </a:t>
                      </a:r>
                      <a:r>
                        <a:rPr lang="en-GB">
                          <a:solidFill>
                            <a:schemeClr val="dk1"/>
                          </a:solidFill>
                        </a:rPr>
                        <a:t>Task 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Database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23/10/2020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Zhenyu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N/A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System Dependencies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23/10/2020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0.5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Zhenyu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Product</a:t>
                      </a:r>
                      <a:r>
                        <a:rPr lang="en-GB">
                          <a:solidFill>
                            <a:schemeClr val="dk1"/>
                          </a:solidFill>
                        </a:rPr>
                        <a:t> Doc. Task 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System Setup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23/10/2020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Zhenyu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N/A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31937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Creation of Maintenance Document</a:t>
            </a:r>
            <a:endParaRPr sz="2600"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➢"/>
            </a:pPr>
            <a:r>
              <a:rPr lang="en-GB" sz="1600">
                <a:solidFill>
                  <a:schemeClr val="dk1"/>
                </a:solidFill>
              </a:rPr>
              <a:t>Aim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Used by the software maintenance staff to run the product efficiently and extension for future development.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03" name="Google Shape;103;p18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➢"/>
            </a:pPr>
            <a:r>
              <a:rPr lang="en-GB" sz="1600">
                <a:solidFill>
                  <a:schemeClr val="dk1"/>
                </a:solidFill>
              </a:rPr>
              <a:t>Target Audience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Target audience could be technical staff, database administrators provided with maintenance information.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33667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600">
                <a:solidFill>
                  <a:srgbClr val="FFFFFF"/>
                </a:solidFill>
              </a:rPr>
              <a:t>Maintenance </a:t>
            </a:r>
            <a:r>
              <a:rPr lang="en-GB" sz="2600">
                <a:solidFill>
                  <a:srgbClr val="FFFFFF"/>
                </a:solidFill>
              </a:rPr>
              <a:t>Document Timeline</a:t>
            </a:r>
            <a:endParaRPr sz="2600">
              <a:solidFill>
                <a:srgbClr val="FFFFFF"/>
              </a:solidFill>
            </a:endParaRPr>
          </a:p>
        </p:txBody>
      </p:sp>
      <p:graphicFrame>
        <p:nvGraphicFramePr>
          <p:cNvPr id="109" name="Google Shape;109;p19"/>
          <p:cNvGraphicFramePr/>
          <p:nvPr/>
        </p:nvGraphicFramePr>
        <p:xfrm>
          <a:off x="607513" y="1386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{20D1B208-C915-42DD-81D1-359B4FC50120}</a:tableStyleId>
              </a:tblPr>
              <a:tblGrid>
                <a:gridCol w="2296025"/>
                <a:gridCol w="1140375"/>
                <a:gridCol w="1043275"/>
                <a:gridCol w="1548250"/>
                <a:gridCol w="2137175"/>
              </a:tblGrid>
              <a:tr h="583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Task Name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Start Date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Duration(Hours)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Assigned to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Dependencies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94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Introduction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23/10/2020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Haoqi Xu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N/A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94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System Environment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23/10/2020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Haoqi Xu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Support doc. Task 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94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Data &amp; Database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23/10/2020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Zhenyu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Support doc. Task 4&amp;5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94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Future Development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24/10/2020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Haoqi Xu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Support Doc. Task 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83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System Maintenance Procedures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24/10/2020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Haoqi Xu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N/A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94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Source code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24/10/2020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Haoqi Xu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N/A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41447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Creation of Product Document</a:t>
            </a:r>
            <a:endParaRPr sz="2600"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➢"/>
            </a:pPr>
            <a:r>
              <a:rPr lang="en-GB" sz="1600">
                <a:solidFill>
                  <a:schemeClr val="dk1"/>
                </a:solidFill>
              </a:rPr>
              <a:t>Aim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It should Demonstrate the Target Audience, solution of the product, all the features and functionality of the product and how potential sponsors can take it forward.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16" name="Google Shape;116;p20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➢"/>
            </a:pPr>
            <a:r>
              <a:rPr lang="en-GB">
                <a:solidFill>
                  <a:schemeClr val="dk1"/>
                </a:solidFill>
              </a:rPr>
              <a:t>Target Audience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Target audience are the potential sponsors or might be anyone who are willing to take up the product.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Potential Sponsors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Char char="➢"/>
            </a:pPr>
            <a:r>
              <a:rPr lang="en-GB">
                <a:solidFill>
                  <a:schemeClr val="dk1"/>
                </a:solidFill>
              </a:rPr>
              <a:t>Government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➢"/>
            </a:pPr>
            <a:r>
              <a:rPr lang="en-GB">
                <a:solidFill>
                  <a:schemeClr val="dk1"/>
                </a:solidFill>
              </a:rPr>
              <a:t>Primary schools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➢"/>
            </a:pPr>
            <a:r>
              <a:rPr lang="en-GB">
                <a:solidFill>
                  <a:schemeClr val="dk1"/>
                </a:solidFill>
              </a:rPr>
              <a:t>Childcare Centers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➢"/>
            </a:pPr>
            <a:r>
              <a:rPr lang="en-GB">
                <a:solidFill>
                  <a:schemeClr val="dk1"/>
                </a:solidFill>
              </a:rPr>
              <a:t>Immigrant Working Parents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37125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600">
                <a:solidFill>
                  <a:srgbClr val="FFFFFF"/>
                </a:solidFill>
              </a:rPr>
              <a:t>Product </a:t>
            </a:r>
            <a:r>
              <a:rPr lang="en-GB" sz="2600">
                <a:solidFill>
                  <a:srgbClr val="FFFFFF"/>
                </a:solidFill>
              </a:rPr>
              <a:t>Document Timeline</a:t>
            </a:r>
            <a:endParaRPr sz="2600">
              <a:solidFill>
                <a:srgbClr val="FFFFFF"/>
              </a:solidFill>
            </a:endParaRPr>
          </a:p>
        </p:txBody>
      </p:sp>
      <p:graphicFrame>
        <p:nvGraphicFramePr>
          <p:cNvPr id="122" name="Google Shape;122;p21"/>
          <p:cNvGraphicFramePr/>
          <p:nvPr/>
        </p:nvGraphicFramePr>
        <p:xfrm>
          <a:off x="826825" y="1387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{20D1B208-C915-42DD-81D1-359B4FC50120}</a:tableStyleId>
              </a:tblPr>
              <a:tblGrid>
                <a:gridCol w="2298250"/>
                <a:gridCol w="1303950"/>
                <a:gridCol w="1021725"/>
                <a:gridCol w="1150225"/>
                <a:gridCol w="1716200"/>
              </a:tblGrid>
              <a:tr h="29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Task Name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Start Date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Duration (Hours)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Assigned to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Dependencies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Problem Statement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23/10/2020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Abhinav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N/A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Product Overview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23/10/2020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Abhinav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N/A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Data Source Details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23/10/2020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Santosh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N/A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Security Aspects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23/10/2020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Santosh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N/A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Resources Required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23/10/2020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Abhinav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N/A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Overview of support &amp; Maintenance Documents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23/10/2020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Santosh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Support &amp; Maintenance</a:t>
                      </a:r>
                      <a:r>
                        <a:rPr lang="en-GB">
                          <a:solidFill>
                            <a:schemeClr val="dk1"/>
                          </a:solidFill>
                        </a:rPr>
                        <a:t> doc.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Team Description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23/10/2020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Santosh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N/A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